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904" r:id="rId2"/>
    <p:sldId id="911" r:id="rId3"/>
    <p:sldId id="910" r:id="rId4"/>
    <p:sldId id="902" r:id="rId5"/>
    <p:sldId id="903" r:id="rId6"/>
    <p:sldId id="905" r:id="rId7"/>
    <p:sldId id="907" r:id="rId8"/>
    <p:sldId id="908" r:id="rId9"/>
    <p:sldId id="906" r:id="rId10"/>
  </p:sldIdLst>
  <p:sldSz cx="10693400" cy="7561263"/>
  <p:notesSz cx="6797675" cy="9926638"/>
  <p:defaultTextStyle>
    <a:defPPr>
      <a:defRPr lang="ru-RU"/>
    </a:defPPr>
    <a:lvl1pPr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20700" indent="-635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41400" indent="-127000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63688" indent="-1920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84388" indent="-255588" algn="l" defTabSz="10414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8BA3"/>
    <a:srgbClr val="3898B2"/>
    <a:srgbClr val="004DE6"/>
    <a:srgbClr val="7BA8DF"/>
    <a:srgbClr val="00359E"/>
    <a:srgbClr val="C9DAA6"/>
    <a:srgbClr val="DFA6A5"/>
    <a:srgbClr val="CE7674"/>
    <a:srgbClr val="D58987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9078" autoAdjust="0"/>
  </p:normalViewPr>
  <p:slideViewPr>
    <p:cSldViewPr>
      <p:cViewPr>
        <p:scale>
          <a:sx n="90" d="100"/>
          <a:sy n="90" d="100"/>
        </p:scale>
        <p:origin x="-1014" y="-7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72689450088269E-2"/>
          <c:y val="5.0434004492186719E-2"/>
          <c:w val="0.90412731054991169"/>
          <c:h val="0.783019273963333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39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289972810731398E-3"/>
                  <c:y val="8.26270083718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010659416195109E-2"/>
                  <c:y val="-3.76876248663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660975529658505E-2"/>
                  <c:y val="5.673287503953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526648540487883E-2"/>
                  <c:y val="-0.127118474418157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50</c:v>
                </c:pt>
                <c:pt idx="2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07200"/>
        <c:axId val="84708736"/>
      </c:lineChart>
      <c:catAx>
        <c:axId val="8470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708736"/>
        <c:crosses val="autoZero"/>
        <c:auto val="1"/>
        <c:lblAlgn val="ctr"/>
        <c:lblOffset val="100"/>
        <c:noMultiLvlLbl val="0"/>
      </c:catAx>
      <c:valAx>
        <c:axId val="84708736"/>
        <c:scaling>
          <c:orientation val="minMax"/>
          <c:max val="6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8470720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Лист1!$B$2:$B$3</c:f>
              <c:strCache>
                <c:ptCount val="1"/>
                <c:pt idx="0">
                  <c:v>2017 2018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9444444444444445E-2"/>
                  <c:y val="-2.3402925402530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Лист1!$C$2:$C$3</c:f>
              <c:numCache>
                <c:formatCode>General</c:formatCode>
                <c:ptCount val="2"/>
                <c:pt idx="0">
                  <c:v>75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36613888"/>
        <c:axId val="136617344"/>
        <c:axId val="0"/>
      </c:bar3DChart>
      <c:catAx>
        <c:axId val="136613888"/>
        <c:scaling>
          <c:orientation val="minMax"/>
        </c:scaling>
        <c:delete val="1"/>
        <c:axPos val="b"/>
        <c:majorTickMark val="none"/>
        <c:minorTickMark val="none"/>
        <c:tickLblPos val="nextTo"/>
        <c:crossAx val="136617344"/>
        <c:crosses val="autoZero"/>
        <c:auto val="1"/>
        <c:lblAlgn val="ctr"/>
        <c:lblOffset val="100"/>
        <c:noMultiLvlLbl val="0"/>
      </c:catAx>
      <c:valAx>
        <c:axId val="136617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613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810367454068241"/>
          <c:y val="1.8518518518518517E-2"/>
          <c:w val="0.25157042869641294"/>
          <c:h val="9.297645086030913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Лист1!$B$2:$B$3</c:f>
              <c:strCache>
                <c:ptCount val="1"/>
                <c:pt idx="0">
                  <c:v>2017 2018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Лист1!$E$2:$E$3</c:f>
              <c:numCache>
                <c:formatCode>General</c:formatCode>
                <c:ptCount val="2"/>
                <c:pt idx="0">
                  <c:v>92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45091200"/>
        <c:axId val="87490560"/>
        <c:axId val="0"/>
      </c:bar3DChart>
      <c:catAx>
        <c:axId val="145091200"/>
        <c:scaling>
          <c:orientation val="minMax"/>
        </c:scaling>
        <c:delete val="1"/>
        <c:axPos val="b"/>
        <c:majorTickMark val="none"/>
        <c:minorTickMark val="none"/>
        <c:tickLblPos val="nextTo"/>
        <c:crossAx val="87490560"/>
        <c:crosses val="autoZero"/>
        <c:auto val="1"/>
        <c:lblAlgn val="ctr"/>
        <c:lblOffset val="100"/>
        <c:noMultiLvlLbl val="0"/>
      </c:catAx>
      <c:valAx>
        <c:axId val="87490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0912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 год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numRef>
              <c:f>Лист1!$A$2:$A$3</c:f>
              <c:numCache>
                <c:formatCode>General</c:formatCode>
                <c:ptCount val="2"/>
                <c:pt idx="0">
                  <c:v>31</c:v>
                </c:pt>
                <c:pt idx="1">
                  <c:v>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год</a:t>
            </a:r>
            <a:endParaRPr lang="ru-RU" dirty="0"/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numRef>
              <c:f>Лист1!$A$2:$A$3</c:f>
              <c:numCache>
                <c:formatCode>General</c:formatCode>
                <c:ptCount val="2"/>
                <c:pt idx="0">
                  <c:v>45</c:v>
                </c:pt>
                <c:pt idx="1">
                  <c:v>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5988065984772111"/>
          <c:y val="0.46980806267768949"/>
          <c:w val="0.13118079371477076"/>
          <c:h val="0.184726767723086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0.54632</cdr:x>
      <cdr:y>0.43397</cdr:y>
    </cdr:from>
    <cdr:to>
      <cdr:x>0.76937</cdr:x>
      <cdr:y>0.79337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2288" y="1656184"/>
          <a:ext cx="1058416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rPr>
            <a:t>31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0.28719</cdr:x>
      <cdr:y>0.13208</cdr:y>
    </cdr:from>
    <cdr:to>
      <cdr:x>0.5355</cdr:x>
      <cdr:y>0.39623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504056"/>
          <a:ext cx="1058416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rPr>
            <a:t>5</a:t>
          </a:r>
        </a:p>
      </cdr:txBody>
    </cdr:sp>
  </cdr:relSizeAnchor>
  <cdr:relSizeAnchor xmlns:cdr="http://schemas.openxmlformats.org/drawingml/2006/chartDrawing">
    <cdr:from>
      <cdr:x>0.38855</cdr:x>
      <cdr:y>0.57264</cdr:y>
    </cdr:from>
    <cdr:to>
      <cdr:x>0.70953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4" y="2185392"/>
          <a:ext cx="1368152" cy="1630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rPr>
            <a:t>45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5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268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5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268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955D34-986E-440C-9867-41DF3DA0AB27}" type="datetimeFigureOut">
              <a:rPr lang="ru-RU"/>
              <a:pPr>
                <a:defRPr/>
              </a:pPr>
              <a:t>03.09.2019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2950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976"/>
            <a:ext cx="5438775" cy="4465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34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268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34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268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BC5C67-1927-4117-8577-256BAAD113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811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4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388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19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064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08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751" algn="l" defTabSz="10426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C5C67-1927-4117-8577-256BAAD113C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10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E3D57-0055-4CF9-8E08-CFFAD05A2C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59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C3B9-874E-4801-9779-76C74F8C8A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04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8" y="2109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6" y="1771651"/>
            <a:ext cx="8561139" cy="5324475"/>
          </a:xfrm>
        </p:spPr>
        <p:txBody>
          <a:bodyPr/>
          <a:lstStyle>
            <a:lvl1pPr marL="329729" indent="0">
              <a:buFontTx/>
              <a:buNone/>
              <a:defRPr b="1">
                <a:latin typeface="+mj-lt"/>
              </a:defRPr>
            </a:lvl1pPr>
            <a:lvl2pPr marL="326849" indent="2880">
              <a:defRPr>
                <a:latin typeface="+mj-lt"/>
              </a:defRPr>
            </a:lvl2pPr>
            <a:lvl3pPr marL="570186" indent="-236137">
              <a:tabLst/>
              <a:defRPr>
                <a:latin typeface="+mj-lt"/>
              </a:defRPr>
            </a:lvl3pPr>
            <a:lvl4pPr marL="0" indent="326849">
              <a:lnSpc>
                <a:spcPts val="1633"/>
              </a:lnSpc>
              <a:spcBef>
                <a:spcPts val="363"/>
              </a:spcBef>
              <a:defRPr>
                <a:latin typeface="+mj-lt"/>
              </a:defRPr>
            </a:lvl4pPr>
            <a:lvl5pPr>
              <a:lnSpc>
                <a:spcPts val="1633"/>
              </a:lnSpc>
              <a:spcBef>
                <a:spcPts val="3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76" y="5652840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sz="1633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2"/>
            <a:ext cx="8580438" cy="1219199"/>
          </a:xfrm>
        </p:spPr>
        <p:txBody>
          <a:bodyPr/>
          <a:lstStyle>
            <a:lvl1pPr marL="0" marR="0" indent="0" defTabSz="9460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98"/>
            </a:lvl1pPr>
          </a:lstStyle>
          <a:p>
            <a:pPr marL="0" marR="0" lvl="0" indent="0" defTabSz="9460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354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779C1-1859-4A93-AA84-EEF930EF0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0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8" y="1771652"/>
            <a:ext cx="8561139" cy="5324475"/>
          </a:xfrm>
        </p:spPr>
        <p:txBody>
          <a:bodyPr/>
          <a:lstStyle>
            <a:lvl1pPr marL="363410" indent="0">
              <a:buFontTx/>
              <a:buNone/>
              <a:defRPr b="1">
                <a:latin typeface="+mj-lt"/>
              </a:defRPr>
            </a:lvl1pPr>
            <a:lvl2pPr marL="363410" indent="0">
              <a:defRPr>
                <a:latin typeface="+mj-lt"/>
              </a:defRPr>
            </a:lvl2pPr>
            <a:lvl3pPr marL="628428" indent="-260258">
              <a:defRPr>
                <a:latin typeface="+mj-lt"/>
              </a:defRPr>
            </a:lvl3pPr>
            <a:lvl4pPr marL="0" indent="360235">
              <a:defRPr>
                <a:latin typeface="+mj-lt"/>
              </a:defRPr>
            </a:lvl4pPr>
            <a:lvl5pPr marL="14345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4"/>
            <a:ext cx="8581268" cy="1219199"/>
          </a:xfrm>
        </p:spPr>
        <p:txBody>
          <a:bodyPr/>
          <a:lstStyle>
            <a:lvl1pPr marL="0" marR="0" indent="0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67F40-6B87-4A62-AC2E-9F01993CE5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74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8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4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B6C9-1876-4743-9B14-C57DF3D28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67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313F5-123F-40B0-8D02-18D55F0089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95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4" indent="0">
              <a:buNone/>
              <a:defRPr sz="2300" b="1"/>
            </a:lvl2pPr>
            <a:lvl3pPr marL="1042688" indent="0">
              <a:buNone/>
              <a:defRPr sz="2100" b="1"/>
            </a:lvl3pPr>
            <a:lvl4pPr marL="1564032" indent="0">
              <a:buNone/>
              <a:defRPr sz="1800" b="1"/>
            </a:lvl4pPr>
            <a:lvl5pPr marL="2085376" indent="0">
              <a:buNone/>
              <a:defRPr sz="1800" b="1"/>
            </a:lvl5pPr>
            <a:lvl6pPr marL="2606719" indent="0">
              <a:buNone/>
              <a:defRPr sz="1800" b="1"/>
            </a:lvl6pPr>
            <a:lvl7pPr marL="3128064" indent="0">
              <a:buNone/>
              <a:defRPr sz="1800" b="1"/>
            </a:lvl7pPr>
            <a:lvl8pPr marL="3649408" indent="0">
              <a:buNone/>
              <a:defRPr sz="1800" b="1"/>
            </a:lvl8pPr>
            <a:lvl9pPr marL="4170751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7660-453D-486F-9C04-1D3FF68B42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4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A3F2-7DCC-4632-B7DD-3D890E8B39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8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7550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E52CAA70-7497-4A7E-A94F-A4571739F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78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EF017-0502-4ECE-A1B5-90C17E8C70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2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69" tIns="52135" rIns="104269" bIns="52135" rtlCol="0">
            <a:normAutofit/>
          </a:bodyPr>
          <a:lstStyle>
            <a:lvl1pPr marL="0" indent="0">
              <a:buNone/>
              <a:defRPr sz="3700"/>
            </a:lvl1pPr>
            <a:lvl2pPr marL="521344" indent="0">
              <a:buNone/>
              <a:defRPr sz="3200"/>
            </a:lvl2pPr>
            <a:lvl3pPr marL="1042688" indent="0">
              <a:buNone/>
              <a:defRPr sz="2700"/>
            </a:lvl3pPr>
            <a:lvl4pPr marL="1564032" indent="0">
              <a:buNone/>
              <a:defRPr sz="2300"/>
            </a:lvl4pPr>
            <a:lvl5pPr marL="2085376" indent="0">
              <a:buNone/>
              <a:defRPr sz="2300"/>
            </a:lvl5pPr>
            <a:lvl6pPr marL="2606719" indent="0">
              <a:buNone/>
              <a:defRPr sz="2300"/>
            </a:lvl6pPr>
            <a:lvl7pPr marL="3128064" indent="0">
              <a:buNone/>
              <a:defRPr sz="2300"/>
            </a:lvl7pPr>
            <a:lvl8pPr marL="3649408" indent="0">
              <a:buNone/>
              <a:defRPr sz="2300"/>
            </a:lvl8pPr>
            <a:lvl9pPr marL="4170751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44" indent="0">
              <a:buNone/>
              <a:defRPr sz="1400"/>
            </a:lvl2pPr>
            <a:lvl3pPr marL="1042688" indent="0">
              <a:buNone/>
              <a:defRPr sz="1100"/>
            </a:lvl3pPr>
            <a:lvl4pPr marL="1564032" indent="0">
              <a:buNone/>
              <a:defRPr sz="1000"/>
            </a:lvl4pPr>
            <a:lvl5pPr marL="2085376" indent="0">
              <a:buNone/>
              <a:defRPr sz="1000"/>
            </a:lvl5pPr>
            <a:lvl6pPr marL="2606719" indent="0">
              <a:buNone/>
              <a:defRPr sz="1000"/>
            </a:lvl6pPr>
            <a:lvl7pPr marL="3128064" indent="0">
              <a:buNone/>
              <a:defRPr sz="1000"/>
            </a:lvl7pPr>
            <a:lvl8pPr marL="3649408" indent="0">
              <a:buNone/>
              <a:defRPr sz="1000"/>
            </a:lvl8pPr>
            <a:lvl9pPr marL="417075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272F-CE00-4BBB-8F0B-D16D751E46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20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88" y="539750"/>
            <a:ext cx="8588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88" y="1763713"/>
            <a:ext cx="85883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1" tIns="52125" rIns="104251" bIns="52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>
            <a:lvl1pPr algn="l" defTabSz="1042688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>
            <a:lvl1pPr algn="ctr" defTabSz="1042688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6138" y="6661150"/>
            <a:ext cx="7239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51" tIns="52125" rIns="104251" bIns="52125" numCol="1" anchor="ctr" anchorCtr="0" compatLnSpc="1">
            <a:prstTxWarp prst="textNoShape">
              <a:avLst/>
            </a:prstTxWarp>
          </a:bodyPr>
          <a:lstStyle>
            <a:lvl1pPr algn="ctr" defTabSz="104268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86AEDA1-54C2-4BF6-8C5C-507A71D798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29" r:id="rId5"/>
    <p:sldLayoutId id="2147483838" r:id="rId6"/>
    <p:sldLayoutId id="2147483839" r:id="rId7"/>
    <p:sldLayoutId id="2147483830" r:id="rId8"/>
    <p:sldLayoutId id="2147483831" r:id="rId9"/>
    <p:sldLayoutId id="2147483832" r:id="rId10"/>
    <p:sldLayoutId id="2147483833" r:id="rId11"/>
    <p:sldLayoutId id="2147483840" r:id="rId12"/>
  </p:sldLayoutIdLst>
  <p:hf hdr="0" ftr="0" dt="0"/>
  <p:txStyles>
    <p:titleStyle>
      <a:lvl1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400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2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4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6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800" algn="l" defTabSz="1041400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1950" indent="-361950" algn="l" defTabSz="1041400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1950" indent="95250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00" indent="-258763" algn="l" defTabSz="10414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41425" algn="just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1925" indent="396875" algn="l" defTabSz="104140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7392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35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0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24" indent="-260672" algn="l" defTabSz="10426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2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76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9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64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08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51" algn="l" defTabSz="10426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0" y="3852639"/>
            <a:ext cx="106934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800" dirty="0" smtClean="0"/>
              <a:t>«Правоприменительная практика налоговых </a:t>
            </a:r>
            <a:r>
              <a:rPr lang="ru-RU" sz="2800" dirty="0"/>
              <a:t>органов Новгородской области </a:t>
            </a:r>
            <a:r>
              <a:rPr lang="ru-RU" sz="2800" dirty="0" smtClean="0"/>
              <a:t>по налоговым </a:t>
            </a:r>
            <a:r>
              <a:rPr lang="ru-RU" sz="2800" dirty="0"/>
              <a:t>спорам на примерах судебных актов, принятых в 2018-2019 годах. Практика работы территориальных налоговых органов по предупреждению налоговых </a:t>
            </a:r>
            <a:r>
              <a:rPr lang="ru-RU" sz="2800" dirty="0" smtClean="0"/>
              <a:t>нарушений»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3200" b="0" i="1" dirty="0">
                <a:latin typeface="Times New Roman" pitchFamily="18" charset="0"/>
              </a:rPr>
              <a:t/>
            </a:r>
            <a:br>
              <a:rPr lang="ru-RU" sz="3200" b="0" i="1" dirty="0">
                <a:latin typeface="Times New Roman" pitchFamily="18" charset="0"/>
              </a:rPr>
            </a:br>
            <a:endParaRPr lang="ru-RU" sz="3200" b="0" i="1" dirty="0">
              <a:latin typeface="Times New Roman" pitchFamily="18" charset="0"/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6717623"/>
            <a:ext cx="7485380" cy="579347"/>
          </a:xfrm>
        </p:spPr>
        <p:txBody>
          <a:bodyPr>
            <a:noAutofit/>
          </a:bodyPr>
          <a:lstStyle/>
          <a:p>
            <a:pPr defTabSz="773350">
              <a:lnSpc>
                <a:spcPts val="2200"/>
              </a:lnSpc>
              <a:spcBef>
                <a:spcPts val="0"/>
              </a:spcBef>
              <a:defRPr sz="2378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2400" dirty="0"/>
              <a:t>Начальник </a:t>
            </a:r>
            <a:r>
              <a:rPr lang="ru-RU" sz="2400" dirty="0" smtClean="0"/>
              <a:t>правового отдела</a:t>
            </a:r>
            <a:endParaRPr lang="ru-RU" sz="2400" dirty="0"/>
          </a:p>
          <a:p>
            <a:pPr defTabSz="773350">
              <a:lnSpc>
                <a:spcPts val="2200"/>
              </a:lnSpc>
              <a:spcBef>
                <a:spcPts val="0"/>
              </a:spcBef>
              <a:defRPr sz="2378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2400" dirty="0" smtClean="0"/>
              <a:t>Семерня Максим Викторович</a:t>
            </a:r>
            <a:endParaRPr lang="ru-RU" sz="2400" dirty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330549" y="2557178"/>
            <a:ext cx="4177109" cy="100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 anchor="ctr"/>
          <a:lstStyle/>
          <a:p>
            <a:pPr algn="ctr" defTabSz="1314685"/>
            <a:r>
              <a:rPr lang="ru-RU" b="1" dirty="0" smtClean="0">
                <a:solidFill>
                  <a:schemeClr val="bg1"/>
                </a:solidFill>
              </a:rPr>
              <a:t>УФНС России </a:t>
            </a:r>
            <a:endParaRPr lang="ru-RU" b="1" dirty="0">
              <a:solidFill>
                <a:schemeClr val="bg1"/>
              </a:solidFill>
            </a:endParaRPr>
          </a:p>
          <a:p>
            <a:pPr algn="ctr" defTabSz="1314685"/>
            <a:r>
              <a:rPr lang="ru-RU" b="1" dirty="0">
                <a:solidFill>
                  <a:schemeClr val="bg1"/>
                </a:solidFill>
              </a:rPr>
              <a:t>по Новгородской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062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7578948" y="4084608"/>
            <a:ext cx="1368425" cy="43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6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/>
          <a:lstStyle/>
          <a:p>
            <a:pPr algn="ctr" defTabSz="1187450">
              <a:spcBef>
                <a:spcPct val="20000"/>
              </a:spcBef>
            </a:pPr>
            <a:endParaRPr lang="ru-RU" altLang="ru-RU" sz="2400" b="1" dirty="0">
              <a:solidFill>
                <a:srgbClr val="722A28"/>
              </a:solidFill>
              <a:latin typeface="Arial Narrow" pitchFamily="34" charset="0"/>
            </a:endParaRPr>
          </a:p>
        </p:txBody>
      </p:sp>
      <p:sp>
        <p:nvSpPr>
          <p:cNvPr id="2066" name="Номер слайда 3"/>
          <p:cNvSpPr txBox="1">
            <a:spLocks noGrp="1"/>
          </p:cNvSpPr>
          <p:nvPr/>
        </p:nvSpPr>
        <p:spPr bwMode="auto">
          <a:xfrm>
            <a:off x="9736138" y="6661150"/>
            <a:ext cx="723900" cy="6969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lIns="104251" tIns="52125" rIns="104251" bIns="52125" anchor="ctr"/>
          <a:lstStyle/>
          <a:p>
            <a:pPr algn="ctr">
              <a:lnSpc>
                <a:spcPts val="2400"/>
              </a:lnSpc>
              <a:defRPr/>
            </a:pPr>
            <a:fld id="{EF1085C0-F847-46BE-B14C-07674D481644}" type="slidenum">
              <a:rPr lang="ru-RU" sz="1800">
                <a:solidFill>
                  <a:schemeClr val="bg1"/>
                </a:solidFill>
                <a:latin typeface="+mn-lt"/>
              </a:rPr>
              <a:pPr algn="ctr">
                <a:lnSpc>
                  <a:spcPts val="2400"/>
                </a:lnSpc>
                <a:defRPr/>
              </a:pPr>
              <a:t>2</a:t>
            </a:fld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306140" y="324247"/>
            <a:ext cx="10225136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1" tIns="52125" rIns="104251" bIns="52125" anchor="ctr"/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14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14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14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14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52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17125E"/>
                </a:solidFill>
                <a:latin typeface="Arial Narrow" pitchFamily="34" charset="0"/>
              </a:rPr>
              <a:t>РЕЗУЛЬТАТЫ РАССМОТРЕНИЯ СПОРОВ  В СУДЕБНОМ ПОРЯДКЕ</a:t>
            </a:r>
            <a:endParaRPr lang="ru-RU" altLang="ru-RU" sz="1800" b="1" dirty="0">
              <a:solidFill>
                <a:srgbClr val="17125E"/>
              </a:solidFill>
              <a:latin typeface="Arial Narrow" pitchFamily="34" charset="0"/>
            </a:endParaRP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5130676" y="3952650"/>
            <a:ext cx="5041330" cy="4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noAutofit/>
          </a:bodyPr>
          <a:lstStyle>
            <a:defPPr>
              <a:defRPr lang="ru-RU"/>
            </a:defPPr>
            <a:lvl1pPr algn="ctr" defTabSz="914400" eaLnBrk="1" hangingPunct="1">
              <a:buFontTx/>
              <a:buNone/>
              <a:defRPr sz="2200" b="1">
                <a:solidFill>
                  <a:srgbClr val="000099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 smtClean="0">
                <a:solidFill>
                  <a:srgbClr val="004DE6"/>
                </a:solidFill>
              </a:rPr>
              <a:t>Выиграно споров </a:t>
            </a:r>
          </a:p>
          <a:p>
            <a:r>
              <a:rPr lang="ru-RU" altLang="ru-RU" sz="2000" u="sng" dirty="0" smtClean="0">
                <a:solidFill>
                  <a:srgbClr val="004DE6"/>
                </a:solidFill>
              </a:rPr>
              <a:t>по сумме</a:t>
            </a:r>
            <a:r>
              <a:rPr lang="ru-RU" altLang="ru-RU" sz="2000" dirty="0" smtClean="0">
                <a:solidFill>
                  <a:srgbClr val="004DE6"/>
                </a:solidFill>
              </a:rPr>
              <a:t>, </a:t>
            </a:r>
            <a:r>
              <a:rPr lang="ru-RU" altLang="ru-RU" sz="1700" i="1" dirty="0">
                <a:solidFill>
                  <a:srgbClr val="004DE6"/>
                </a:solidFill>
              </a:rPr>
              <a:t>%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22164" y="4001094"/>
            <a:ext cx="4392488" cy="78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4DE6"/>
                </a:solidFill>
                <a:latin typeface="Arial Narrow" pitchFamily="34" charset="0"/>
              </a:rPr>
              <a:t>Выиграно споров </a:t>
            </a:r>
            <a:r>
              <a:rPr lang="ru-RU" altLang="ru-RU" sz="2000" b="1" dirty="0">
                <a:solidFill>
                  <a:srgbClr val="004DE6"/>
                </a:solidFill>
                <a:latin typeface="Arial Narrow" pitchFamily="34" charset="0"/>
              </a:rPr>
              <a:t> </a:t>
            </a:r>
            <a:endParaRPr lang="ru-RU" altLang="ru-RU" sz="2000" b="1" dirty="0" smtClean="0">
              <a:solidFill>
                <a:srgbClr val="004DE6"/>
              </a:solidFill>
              <a:latin typeface="Arial Narrow" pitchFamily="34" charset="0"/>
            </a:endParaRP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 smtClean="0">
                <a:solidFill>
                  <a:srgbClr val="004DE6"/>
                </a:solidFill>
                <a:latin typeface="Arial Narrow" pitchFamily="34" charset="0"/>
              </a:rPr>
              <a:t>по количеству</a:t>
            </a:r>
            <a:r>
              <a:rPr lang="ru-RU" altLang="ru-RU" sz="2000" b="1" dirty="0" smtClean="0">
                <a:solidFill>
                  <a:srgbClr val="004DE6"/>
                </a:solidFill>
                <a:latin typeface="Arial Narrow" pitchFamily="34" charset="0"/>
              </a:rPr>
              <a:t>, </a:t>
            </a:r>
            <a:r>
              <a:rPr lang="ru-RU" altLang="ru-RU" sz="1700" b="1" i="1" dirty="0">
                <a:solidFill>
                  <a:srgbClr val="004DE6"/>
                </a:solidFill>
                <a:latin typeface="Arial Narrow" pitchFamily="34" charset="0"/>
              </a:rPr>
              <a:t>%</a:t>
            </a:r>
            <a:r>
              <a:rPr lang="ru-RU" altLang="ru-RU" sz="2200" b="1" dirty="0">
                <a:solidFill>
                  <a:srgbClr val="004DE6"/>
                </a:solidFill>
                <a:latin typeface="Arial Narrow" pitchFamily="34" charset="0"/>
              </a:rPr>
              <a:t/>
            </a:r>
            <a:br>
              <a:rPr lang="ru-RU" altLang="ru-RU" sz="2200" b="1" dirty="0">
                <a:solidFill>
                  <a:srgbClr val="004DE6"/>
                </a:solidFill>
                <a:latin typeface="Arial Narrow" pitchFamily="34" charset="0"/>
              </a:rPr>
            </a:br>
            <a:endParaRPr lang="ru-RU" altLang="ru-RU" sz="2200" b="1" i="1" dirty="0">
              <a:solidFill>
                <a:srgbClr val="004DE6"/>
              </a:solidFill>
              <a:latin typeface="Arial Narrow" pitchFamily="3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3474492" y="904750"/>
            <a:ext cx="3551249" cy="78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4DE6"/>
                </a:solidFill>
                <a:latin typeface="Arial Narrow" pitchFamily="34" charset="0"/>
              </a:rPr>
              <a:t>Количество судебных споров в суде </a:t>
            </a:r>
            <a:r>
              <a:rPr lang="en-US" altLang="ru-RU" sz="2000" b="1" dirty="0" smtClean="0">
                <a:solidFill>
                  <a:srgbClr val="004DE6"/>
                </a:solidFill>
                <a:latin typeface="Arial Narrow" pitchFamily="34" charset="0"/>
              </a:rPr>
              <a:t>I</a:t>
            </a:r>
            <a:r>
              <a:rPr lang="ru-RU" altLang="ru-RU" sz="2000" b="1" dirty="0" smtClean="0">
                <a:solidFill>
                  <a:srgbClr val="004DE6"/>
                </a:solidFill>
                <a:latin typeface="Arial Narrow" pitchFamily="34" charset="0"/>
              </a:rPr>
              <a:t> инстанции</a:t>
            </a:r>
            <a:endParaRPr lang="ru-RU" altLang="ru-RU" sz="2000" b="1" i="1" dirty="0">
              <a:solidFill>
                <a:srgbClr val="004DE6"/>
              </a:solidFill>
              <a:latin typeface="Arial Narrow" pitchFamily="34" charset="0"/>
            </a:endParaRP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422746432"/>
              </p:ext>
            </p:extLst>
          </p:nvPr>
        </p:nvGraphicFramePr>
        <p:xfrm>
          <a:off x="3163603" y="1670913"/>
          <a:ext cx="4415345" cy="199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3834532" y="1332359"/>
            <a:ext cx="608141" cy="33855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 eaLnBrk="1" hangingPunct="1"/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842644" y="1929909"/>
            <a:ext cx="608141" cy="33855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 eaLnBrk="1" hangingPunct="1"/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850756" y="2556495"/>
            <a:ext cx="608141" cy="33855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 eaLnBrk="1" hangingPunct="1"/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714852" y="2700511"/>
            <a:ext cx="608141" cy="33855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914400" eaLnBrk="1" hangingPunct="1"/>
            <a:endParaRPr lang="ru-RU" altLang="ru-RU" sz="1600" b="1" dirty="0">
              <a:latin typeface="Arial Narrow" pitchFamily="34" charset="0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3178795" y="1347756"/>
            <a:ext cx="527240" cy="30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 smtClean="0">
                <a:solidFill>
                  <a:schemeClr val="tx1"/>
                </a:solidFill>
                <a:latin typeface="Arial" pitchFamily="34" charset="0"/>
              </a:rPr>
              <a:t>ед.</a:t>
            </a:r>
            <a:endParaRPr lang="ru-RU" altLang="ru-RU" sz="1400" b="1" i="1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556011"/>
              </p:ext>
            </p:extLst>
          </p:nvPr>
        </p:nvGraphicFramePr>
        <p:xfrm>
          <a:off x="574714" y="4644728"/>
          <a:ext cx="4572000" cy="271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80352"/>
              </p:ext>
            </p:extLst>
          </p:nvPr>
        </p:nvGraphicFramePr>
        <p:xfrm>
          <a:off x="5292948" y="46148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4708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06794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ru-RU" sz="2800" dirty="0" smtClean="0"/>
              <a:t>Соотношение количества дел рассмотренных судами  и прошедших досудебное урегулирование  спора  </a:t>
            </a:r>
            <a:endParaRPr lang="ru-RU" sz="2800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7100296"/>
              </p:ext>
            </p:extLst>
          </p:nvPr>
        </p:nvGraphicFramePr>
        <p:xfrm>
          <a:off x="1026220" y="3204567"/>
          <a:ext cx="4745038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6436961"/>
              </p:ext>
            </p:extLst>
          </p:nvPr>
        </p:nvGraphicFramePr>
        <p:xfrm>
          <a:off x="5562724" y="3132559"/>
          <a:ext cx="4262438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0B6C9-1876-4743-9B14-C57DF3D2879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18308" y="4644727"/>
            <a:ext cx="936104" cy="113042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25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4252" y="972319"/>
            <a:ext cx="914400" cy="221054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споры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прошедшие досудебное урегулирование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4252" y="1692399"/>
            <a:ext cx="1130424" cy="185050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+mj-lt"/>
                <a:ea typeface="+mj-ea"/>
                <a:cs typeface="+mj-cs"/>
              </a:rPr>
              <a:t>и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ные споры, не требующие досудебного урегулирования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204" y="2039305"/>
            <a:ext cx="216024" cy="169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2204" y="2555897"/>
            <a:ext cx="216024" cy="1548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9325231" cy="27651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Отражение в бухгалтерской и налоговой отчётности несуществующих сделок, искусственное дробление бизнеса, а также сделок, не отражающих действительную сущность, является </a:t>
            </a:r>
            <a:r>
              <a:rPr lang="ru-RU" u="sng" dirty="0" smtClean="0">
                <a:solidFill>
                  <a:srgbClr val="FF0000"/>
                </a:solidFill>
              </a:rPr>
              <a:t>ИСКАЖЕНИЕМ</a:t>
            </a:r>
            <a:r>
              <a:rPr lang="ru-RU" dirty="0" smtClean="0"/>
              <a:t> сведений </a:t>
            </a:r>
            <a:r>
              <a:rPr lang="ru-RU" dirty="0"/>
              <a:t>о фактах хозяйственной жизни и об объектах </a:t>
            </a:r>
            <a:r>
              <a:rPr lang="ru-RU" dirty="0" smtClean="0"/>
              <a:t>налогообложения.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8079" y="396256"/>
            <a:ext cx="8644385" cy="1224135"/>
          </a:xfrm>
        </p:spPr>
        <p:txBody>
          <a:bodyPr/>
          <a:lstStyle/>
          <a:p>
            <a:r>
              <a:rPr lang="ru-RU" dirty="0" smtClean="0">
                <a:solidFill>
                  <a:srgbClr val="E46C0A"/>
                </a:solidFill>
              </a:rPr>
              <a:t>Пункт 1 статьи 54.1 </a:t>
            </a:r>
            <a:r>
              <a:rPr lang="ru-RU" dirty="0" err="1" smtClean="0">
                <a:solidFill>
                  <a:srgbClr val="E46C0A"/>
                </a:solidFill>
              </a:rPr>
              <a:t>НК</a:t>
            </a:r>
            <a:r>
              <a:rPr lang="ru-RU" dirty="0" smtClean="0">
                <a:solidFill>
                  <a:srgbClr val="E46C0A"/>
                </a:solidFill>
              </a:rPr>
              <a:t> 	</a:t>
            </a:r>
            <a:endParaRPr lang="ru-RU" dirty="0">
              <a:solidFill>
                <a:srgbClr val="E46C0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779C1-1859-4A93-AA84-EEF930EF0EFE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49027" y="4856657"/>
            <a:ext cx="5567765" cy="200664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defTabSz="1043056">
              <a:spcBef>
                <a:spcPct val="0"/>
              </a:spcBef>
            </a:pPr>
            <a:r>
              <a:rPr lang="ru-RU" sz="4800" dirty="0">
                <a:solidFill>
                  <a:srgbClr val="FF0000"/>
                </a:solidFill>
              </a:rPr>
              <a:t>Искажения </a:t>
            </a:r>
            <a:r>
              <a:rPr lang="ru-RU" sz="4800" dirty="0" smtClean="0">
                <a:solidFill>
                  <a:srgbClr val="FF0000"/>
                </a:solidFill>
              </a:rPr>
              <a:t>НЕ </a:t>
            </a:r>
            <a:r>
              <a:rPr lang="ru-RU" sz="4800" dirty="0">
                <a:solidFill>
                  <a:srgbClr val="FF0000"/>
                </a:solidFill>
              </a:rPr>
              <a:t>могут быть </a:t>
            </a:r>
            <a:r>
              <a:rPr lang="ru-RU" sz="4800" dirty="0" smtClean="0">
                <a:solidFill>
                  <a:srgbClr val="FF0000"/>
                </a:solidFill>
              </a:rPr>
              <a:t>НЕУМЫШЛЕННЫМИ</a:t>
            </a:r>
          </a:p>
          <a:p>
            <a:pPr defTabSz="1043056">
              <a:spcBef>
                <a:spcPct val="0"/>
              </a:spcBef>
            </a:pP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>
                <a:solidFill>
                  <a:srgbClr val="FF0000"/>
                </a:solidFill>
              </a:rPr>
              <a:t>(ввиду добросовестного заблуждения/ </a:t>
            </a:r>
            <a:r>
              <a:rPr lang="ru-RU" sz="4800" dirty="0" smtClean="0">
                <a:solidFill>
                  <a:srgbClr val="FF0000"/>
                </a:solidFill>
              </a:rPr>
              <a:t>неосторожности)</a:t>
            </a:r>
            <a:endParaRPr lang="ru-RU" sz="4800" dirty="0">
              <a:solidFill>
                <a:srgbClr val="FF0000"/>
              </a:solidFill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1" y="4674897"/>
            <a:ext cx="501896" cy="1680754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6300366" y="5137782"/>
            <a:ext cx="902256" cy="722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02822" y="4507140"/>
            <a:ext cx="30219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ПУНКТ 3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статьи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122 </a:t>
            </a:r>
            <a:r>
              <a:rPr lang="ru-RU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НК</a:t>
            </a:r>
            <a:r>
              <a:rPr lang="ru-RU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РФ</a:t>
            </a:r>
            <a:endParaRPr lang="ru-RU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7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44079" indent="-514350">
              <a:spcBef>
                <a:spcPts val="1800"/>
              </a:spcBef>
              <a:buAutoNum type="arabicPeriod"/>
            </a:pPr>
            <a:r>
              <a:rPr lang="ru-RU" dirty="0" smtClean="0"/>
              <a:t>Сделка имеет место, но заключена с ЕДИНСТВЕННОЙ целью – неуплата налога.</a:t>
            </a:r>
          </a:p>
          <a:p>
            <a:pPr marL="844079" indent="-514350">
              <a:spcBef>
                <a:spcPts val="1800"/>
              </a:spcBef>
              <a:buAutoNum type="arabicPeriod"/>
            </a:pPr>
            <a:r>
              <a:rPr lang="ru-RU" dirty="0" smtClean="0"/>
              <a:t>Сделка имеет место и </a:t>
            </a:r>
            <a:r>
              <a:rPr lang="ru-RU" dirty="0"/>
              <a:t>о</a:t>
            </a:r>
            <a:r>
              <a:rPr lang="ru-RU" dirty="0" smtClean="0"/>
              <a:t>бязательство по сделке, выполнено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	…но не  стороной, указанной в договоре 	(первичных документах), и такому лицу 	обязательства не передавались ни по договору 	ни в силу закона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396256"/>
            <a:ext cx="8580438" cy="1375396"/>
          </a:xfrm>
        </p:spPr>
        <p:txBody>
          <a:bodyPr/>
          <a:lstStyle/>
          <a:p>
            <a:r>
              <a:rPr lang="ru-RU" dirty="0" smtClean="0">
                <a:solidFill>
                  <a:srgbClr val="E46C0A"/>
                </a:solidFill>
              </a:rPr>
              <a:t>Пункт 2 статьи 54.1 </a:t>
            </a:r>
            <a:r>
              <a:rPr lang="ru-RU" dirty="0" err="1" smtClean="0">
                <a:solidFill>
                  <a:srgbClr val="E46C0A"/>
                </a:solidFill>
              </a:rPr>
              <a:t>НК</a:t>
            </a:r>
            <a:endParaRPr lang="ru-RU" dirty="0">
              <a:solidFill>
                <a:srgbClr val="E46C0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779C1-1859-4A93-AA84-EEF930EF0E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66180" y="1332359"/>
            <a:ext cx="9217024" cy="5904656"/>
          </a:xfrm>
        </p:spPr>
        <p:txBody>
          <a:bodyPr/>
          <a:lstStyle/>
          <a:p>
            <a:r>
              <a:rPr lang="ru-RU" sz="2500" u="sng" dirty="0" smtClean="0"/>
              <a:t>Дела, рассмотренные судами в первой инстанции: </a:t>
            </a:r>
          </a:p>
          <a:p>
            <a:r>
              <a:rPr lang="ru-RU" sz="2500" dirty="0" smtClean="0"/>
              <a:t>A11-15189/2018 </a:t>
            </a:r>
            <a:r>
              <a:rPr lang="ru-RU" sz="2500" dirty="0"/>
              <a:t>ООО «Вязники Энергия» (решение Арбитражного суда Владимирской области от 15.04.2019</a:t>
            </a:r>
            <a:r>
              <a:rPr lang="ru-RU" sz="2500" dirty="0" smtClean="0"/>
              <a:t>); </a:t>
            </a:r>
          </a:p>
          <a:p>
            <a:r>
              <a:rPr lang="ru-RU" sz="2500" dirty="0" smtClean="0"/>
              <a:t>А42-9542/2018 </a:t>
            </a:r>
            <a:r>
              <a:rPr lang="ru-RU" sz="2500" dirty="0"/>
              <a:t>ООО «</a:t>
            </a:r>
            <a:r>
              <a:rPr lang="ru-RU" sz="2500" dirty="0" err="1"/>
              <a:t>Коммандит</a:t>
            </a:r>
            <a:r>
              <a:rPr lang="ru-RU" sz="2500" dirty="0"/>
              <a:t> Сервис» (решение Арбитражного суда Мурманской области от 24.01.2019</a:t>
            </a:r>
            <a:r>
              <a:rPr lang="ru-RU" sz="2500" dirty="0" smtClean="0"/>
              <a:t>);</a:t>
            </a:r>
          </a:p>
          <a:p>
            <a:r>
              <a:rPr lang="ru-RU" sz="2500" dirty="0" smtClean="0"/>
              <a:t>А66-17133/2018 </a:t>
            </a:r>
            <a:r>
              <a:rPr lang="ru-RU" sz="2500" dirty="0"/>
              <a:t>ИП Кондратьев Н.Н. (решение Арбитражного суда Тверской области от 05.04.2019</a:t>
            </a:r>
            <a:r>
              <a:rPr lang="ru-RU" sz="2500" dirty="0" smtClean="0"/>
              <a:t>);</a:t>
            </a:r>
          </a:p>
          <a:p>
            <a:r>
              <a:rPr lang="ru-RU" sz="2500" dirty="0" smtClean="0"/>
              <a:t>A19-28073/2018 </a:t>
            </a:r>
            <a:r>
              <a:rPr lang="ru-RU" sz="2500" dirty="0"/>
              <a:t>ООО «Руслан-11» (решение Арбитражного суда Иркутской области от 24.01.2019</a:t>
            </a:r>
            <a:r>
              <a:rPr lang="ru-RU" sz="2500" dirty="0" smtClean="0"/>
              <a:t>);</a:t>
            </a:r>
          </a:p>
          <a:p>
            <a:r>
              <a:rPr lang="ru-RU" sz="2500" dirty="0" smtClean="0"/>
              <a:t>A05-15065/2018 </a:t>
            </a:r>
            <a:r>
              <a:rPr lang="ru-RU" sz="2500" dirty="0"/>
              <a:t>ИП </a:t>
            </a:r>
            <a:r>
              <a:rPr lang="ru-RU" sz="2500" dirty="0" err="1"/>
              <a:t>Пойда</a:t>
            </a:r>
            <a:r>
              <a:rPr lang="ru-RU" sz="2500" dirty="0"/>
              <a:t> В.П. (решение Арбитражного суда Архангельской области от 04.03.2019</a:t>
            </a:r>
            <a:r>
              <a:rPr lang="ru-RU" sz="2500" dirty="0" smtClean="0"/>
              <a:t>); </a:t>
            </a:r>
          </a:p>
          <a:p>
            <a:r>
              <a:rPr lang="ru-RU" sz="2500" dirty="0" smtClean="0"/>
              <a:t>А56-146534/2018 </a:t>
            </a:r>
            <a:r>
              <a:rPr lang="ru-RU" sz="2500" dirty="0"/>
              <a:t>ООО «Компас-Строй» (решение Арбитражного суда города Санкт-Петербурга и </a:t>
            </a:r>
            <a:r>
              <a:rPr lang="ru-RU" sz="2500" dirty="0" smtClean="0"/>
              <a:t>Ленинградской </a:t>
            </a:r>
            <a:r>
              <a:rPr lang="ru-RU" sz="2500" dirty="0"/>
              <a:t>области от 25.03.2019). 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635891"/>
          </a:xfrm>
        </p:spPr>
        <p:txBody>
          <a:bodyPr/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Правоприменение</a:t>
            </a:r>
            <a:r>
              <a:rPr lang="ru-RU" sz="3200" dirty="0" smtClean="0">
                <a:solidFill>
                  <a:srgbClr val="FF0000"/>
                </a:solidFill>
              </a:rPr>
              <a:t> судами РФ ст. 54.1 НК РФ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779C1-1859-4A93-AA84-EEF930EF0E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7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2164" y="1332359"/>
            <a:ext cx="9289032" cy="5835775"/>
          </a:xfrm>
        </p:spPr>
        <p:txBody>
          <a:bodyPr/>
          <a:lstStyle/>
          <a:p>
            <a:r>
              <a:rPr lang="ru-RU" sz="2200" u="sng" dirty="0"/>
              <a:t>Дела, рассмотренные судами в </a:t>
            </a:r>
            <a:r>
              <a:rPr lang="ru-RU" sz="2200" u="sng" dirty="0" smtClean="0"/>
              <a:t>первой и апелляционной инстанциях: </a:t>
            </a:r>
            <a:endParaRPr lang="ru-RU" sz="2200" u="sng" dirty="0"/>
          </a:p>
          <a:p>
            <a:r>
              <a:rPr lang="ru-RU" sz="2100" dirty="0" smtClean="0"/>
              <a:t>A04-762/2019 </a:t>
            </a:r>
            <a:r>
              <a:rPr lang="ru-RU" sz="2100" dirty="0"/>
              <a:t>ООО «</a:t>
            </a:r>
            <a:r>
              <a:rPr lang="ru-RU" sz="2100" dirty="0" err="1"/>
              <a:t>Агрохим</a:t>
            </a:r>
            <a:r>
              <a:rPr lang="ru-RU" sz="2100" dirty="0"/>
              <a:t>-Благовещенск» (решение Арбитражного суда Амурской области от 09.04.2019, Постановление 6 ААС от 05.08.2019</a:t>
            </a:r>
            <a:r>
              <a:rPr lang="ru-RU" sz="2100" dirty="0" smtClean="0"/>
              <a:t>); </a:t>
            </a:r>
          </a:p>
          <a:p>
            <a:r>
              <a:rPr lang="ru-RU" sz="2100" dirty="0" smtClean="0"/>
              <a:t>A27-19628/2018 </a:t>
            </a:r>
            <a:r>
              <a:rPr lang="ru-RU" sz="2100" dirty="0"/>
              <a:t>ООО «</a:t>
            </a:r>
            <a:r>
              <a:rPr lang="ru-RU" sz="2100" dirty="0" err="1"/>
              <a:t>СпецТех</a:t>
            </a:r>
            <a:r>
              <a:rPr lang="ru-RU" sz="2100" dirty="0"/>
              <a:t>-Сервис» (решение Арбитражного суда Кемеровской области от 11.02.2019, Постановление 7 ААС от 15.05.2019</a:t>
            </a:r>
            <a:r>
              <a:rPr lang="ru-RU" sz="2100" dirty="0" smtClean="0"/>
              <a:t>); </a:t>
            </a:r>
          </a:p>
          <a:p>
            <a:r>
              <a:rPr lang="ru-RU" sz="2100" dirty="0" smtClean="0"/>
              <a:t>A27-23790/2018 </a:t>
            </a:r>
            <a:r>
              <a:rPr lang="ru-RU" sz="2100" dirty="0"/>
              <a:t>ООО «</a:t>
            </a:r>
            <a:r>
              <a:rPr lang="ru-RU" sz="2100" dirty="0" err="1"/>
              <a:t>Медиакит</a:t>
            </a:r>
            <a:r>
              <a:rPr lang="ru-RU" sz="2100" dirty="0"/>
              <a:t>» (решение Арбитражного суда Кемеровской области от 17.01.2019, Постановление 7 ААС от 29.04.2019</a:t>
            </a:r>
            <a:r>
              <a:rPr lang="ru-RU" sz="2100" dirty="0" smtClean="0"/>
              <a:t>);</a:t>
            </a:r>
          </a:p>
          <a:p>
            <a:r>
              <a:rPr lang="ru-RU" sz="2100" dirty="0" smtClean="0"/>
              <a:t>А32-48824/2018 </a:t>
            </a:r>
            <a:r>
              <a:rPr lang="ru-RU" sz="2100" dirty="0"/>
              <a:t>ООО «Виктория» (решение Арбитражного суда Краснодарского края от 24.04.2019, Постановление 15 ААС от 15.07.2019</a:t>
            </a:r>
            <a:r>
              <a:rPr lang="ru-RU" sz="2100" dirty="0" smtClean="0"/>
              <a:t>);</a:t>
            </a:r>
          </a:p>
          <a:p>
            <a:r>
              <a:rPr lang="ru-RU" sz="2100" dirty="0" smtClean="0"/>
              <a:t>А46-22290/2018 </a:t>
            </a:r>
            <a:r>
              <a:rPr lang="ru-RU" sz="2100" dirty="0"/>
              <a:t>ООО «</a:t>
            </a:r>
            <a:r>
              <a:rPr lang="ru-RU" sz="2100" dirty="0" err="1"/>
              <a:t>ЛюБим</a:t>
            </a:r>
            <a:r>
              <a:rPr lang="ru-RU" sz="2100" dirty="0"/>
              <a:t> ОВО» (решение Арбитражного суда Омской области от 13.04.2019, Постановление 8 ААС от 27.06.2019</a:t>
            </a:r>
            <a:r>
              <a:rPr lang="ru-RU" sz="2100" dirty="0" smtClean="0"/>
              <a:t>);</a:t>
            </a:r>
          </a:p>
          <a:p>
            <a:r>
              <a:rPr lang="ru-RU" sz="2100" dirty="0" smtClean="0"/>
              <a:t>А60-57939/2018 </a:t>
            </a:r>
            <a:r>
              <a:rPr lang="ru-RU" sz="2100" dirty="0"/>
              <a:t>ООО «</a:t>
            </a:r>
            <a:r>
              <a:rPr lang="ru-RU" sz="2100" dirty="0" err="1"/>
              <a:t>Сосьвинское</a:t>
            </a:r>
            <a:r>
              <a:rPr lang="ru-RU" sz="2100" dirty="0"/>
              <a:t> </a:t>
            </a:r>
            <a:r>
              <a:rPr lang="ru-RU" sz="2100" dirty="0" err="1"/>
              <a:t>ремонтностроительное</a:t>
            </a:r>
            <a:r>
              <a:rPr lang="ru-RU" sz="2100" dirty="0"/>
              <a:t> управление» (решение Арбитражного суда Свердловской области от 12.02.2019, Постановление 17 ААС от 15.08.2019</a:t>
            </a:r>
            <a:r>
              <a:rPr lang="ru-RU" sz="2100" dirty="0" smtClean="0"/>
              <a:t>);</a:t>
            </a:r>
          </a:p>
          <a:p>
            <a:r>
              <a:rPr lang="ru-RU" sz="2100" dirty="0" smtClean="0"/>
              <a:t>№ </a:t>
            </a:r>
            <a:r>
              <a:rPr lang="ru-RU" sz="2100" dirty="0"/>
              <a:t>А27-27726/2018 ООО «Мир» (решение Арбитражного суда Кемеровской области от 19.06.2019, Постановление 7 ААС от 06.05.2019).</a:t>
            </a:r>
          </a:p>
          <a:p>
            <a:endParaRPr lang="ru-RU" sz="2100" dirty="0"/>
          </a:p>
          <a:p>
            <a:endParaRPr lang="ru-RU" sz="2100" dirty="0"/>
          </a:p>
          <a:p>
            <a:endParaRPr lang="ru-RU" sz="2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707899"/>
          </a:xfrm>
        </p:spPr>
        <p:txBody>
          <a:bodyPr/>
          <a:lstStyle/>
          <a:p>
            <a:r>
              <a:rPr lang="ru-RU" sz="3200" dirty="0" err="1">
                <a:solidFill>
                  <a:srgbClr val="FF0000"/>
                </a:solidFill>
              </a:rPr>
              <a:t>Правоприменение</a:t>
            </a:r>
            <a:r>
              <a:rPr lang="ru-RU" sz="3200" dirty="0">
                <a:solidFill>
                  <a:srgbClr val="FF0000"/>
                </a:solidFill>
              </a:rPr>
              <a:t> судами РФ ст. 54.1 НК РФ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779C1-1859-4A93-AA84-EEF930EF0E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8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2164" y="1404367"/>
            <a:ext cx="9289032" cy="5832648"/>
          </a:xfrm>
        </p:spPr>
        <p:txBody>
          <a:bodyPr/>
          <a:lstStyle/>
          <a:p>
            <a:r>
              <a:rPr lang="ru-RU" sz="2200" u="sng" dirty="0"/>
              <a:t>Дела, рассмотренные судами в </a:t>
            </a:r>
            <a:r>
              <a:rPr lang="ru-RU" sz="2200" u="sng" dirty="0" smtClean="0"/>
              <a:t>первой, апелляционной, кассационной инстанциях, а также в Верховном суде РФ: </a:t>
            </a:r>
          </a:p>
          <a:p>
            <a:r>
              <a:rPr lang="ru-RU" sz="1900" dirty="0" smtClean="0"/>
              <a:t>A32-16237/2018 </a:t>
            </a:r>
            <a:r>
              <a:rPr lang="ru-RU" sz="1900" dirty="0"/>
              <a:t>«</a:t>
            </a:r>
            <a:r>
              <a:rPr lang="ru-RU" sz="1900" dirty="0" err="1"/>
              <a:t>Сельхозкапитал</a:t>
            </a:r>
            <a:r>
              <a:rPr lang="ru-RU" sz="1900" dirty="0"/>
              <a:t>» (решение Арбитражного суда Краснодарского края от 03.09.2018, Постановление 15 ААС от 20.10.2018, Постановление АС Северо-Кавказского округа от 29.01.2019, Определение ВС РФ от 24.04.2019);</a:t>
            </a:r>
          </a:p>
          <a:p>
            <a:r>
              <a:rPr lang="ru-RU" sz="1900" dirty="0"/>
              <a:t>А32-16243/2018 ООО «</a:t>
            </a:r>
            <a:r>
              <a:rPr lang="ru-RU" sz="1900" dirty="0" err="1"/>
              <a:t>ПарусТрейд</a:t>
            </a:r>
            <a:r>
              <a:rPr lang="ru-RU" sz="1900" dirty="0"/>
              <a:t>» (решение Арбитражного суда Краснодарского края от 01.08.2018, Постановление 15 ААС от 23.10.2018, Постановление АС Северо-Кавказского округа от 20.02.2019, Определение ВС РФ от 24.04.2019);</a:t>
            </a:r>
          </a:p>
          <a:p>
            <a:r>
              <a:rPr lang="ru-RU" sz="1900" dirty="0"/>
              <a:t>А32-16300/2018 ООО «Эммер Трейд» (решение Арбитражного суда Краснодарского края от 03.08.2018, Постановление 15 ААС от 19.10.2018, Постановление АС Северо-Кавказского округа от 30.01.2019, Определение ВС РФ от 24.04.2019);</a:t>
            </a:r>
          </a:p>
          <a:p>
            <a:r>
              <a:rPr lang="ru-RU" sz="1900" dirty="0" smtClean="0"/>
              <a:t>А27-24569/2018 </a:t>
            </a:r>
            <a:r>
              <a:rPr lang="ru-RU" sz="1900" dirty="0"/>
              <a:t>ООО «Мир» (решение Арбитражного суда Кемеровской области от 30.01.2019, Постановление 7 ААС от 04.04.2019, Постановление АС Северо-Западного округа от 22.07.2019</a:t>
            </a:r>
            <a:r>
              <a:rPr lang="ru-RU" sz="1900" dirty="0" smtClean="0"/>
              <a:t>);</a:t>
            </a:r>
          </a:p>
          <a:p>
            <a:r>
              <a:rPr lang="ru-RU" sz="1900" dirty="0" smtClean="0"/>
              <a:t>А81-9056/2018 </a:t>
            </a:r>
            <a:r>
              <a:rPr lang="ru-RU" sz="1900" dirty="0"/>
              <a:t>ООО Строительная компания «МАКС-Гарант» (решение Арбитражного суда Ямало-Ненецкого АО от 19.06.2019, Постановление        8 ААС от 11.06.2019, Постановление АС Западно-Сибирского округа от 29.08.2019).</a:t>
            </a:r>
          </a:p>
          <a:p>
            <a:endParaRPr lang="ru-RU" sz="2000" dirty="0"/>
          </a:p>
          <a:p>
            <a:endParaRPr lang="ru-RU" sz="2400" u="sng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635891"/>
          </a:xfrm>
        </p:spPr>
        <p:txBody>
          <a:bodyPr/>
          <a:lstStyle/>
          <a:p>
            <a:r>
              <a:rPr lang="ru-RU" sz="3200" dirty="0" err="1">
                <a:solidFill>
                  <a:srgbClr val="FF0000"/>
                </a:solidFill>
              </a:rPr>
              <a:t>Правоприменение</a:t>
            </a:r>
            <a:r>
              <a:rPr lang="ru-RU" sz="3200" dirty="0">
                <a:solidFill>
                  <a:srgbClr val="FF0000"/>
                </a:solidFill>
              </a:rPr>
              <a:t> судами РФ ст. 54.1 НК РФ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779C1-1859-4A93-AA84-EEF930EF0E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28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0156" y="1908423"/>
            <a:ext cx="9289032" cy="5187703"/>
          </a:xfrm>
        </p:spPr>
        <p:txBody>
          <a:bodyPr/>
          <a:lstStyle/>
          <a:p>
            <a:r>
              <a:rPr lang="ru-RU" sz="2650" u="sng" dirty="0" smtClean="0"/>
              <a:t>Общие </a:t>
            </a:r>
            <a:r>
              <a:rPr lang="ru-RU" sz="2650" u="sng" dirty="0"/>
              <a:t>обстоятельства, установленные </a:t>
            </a:r>
            <a:r>
              <a:rPr lang="ru-RU" sz="2650" u="sng" dirty="0" smtClean="0"/>
              <a:t>ВС РФ в </a:t>
            </a:r>
            <a:r>
              <a:rPr lang="ru-RU" sz="2650" u="sng" dirty="0"/>
              <a:t>части признания позиции налоговых органов обоснованной</a:t>
            </a:r>
            <a:r>
              <a:rPr lang="ru-RU" sz="2650" dirty="0"/>
              <a:t>:</a:t>
            </a:r>
          </a:p>
          <a:p>
            <a:r>
              <a:rPr lang="ru-RU" sz="2650" dirty="0"/>
              <a:t>1. Номинальный характер деятельности контрагентов;</a:t>
            </a:r>
          </a:p>
          <a:p>
            <a:r>
              <a:rPr lang="ru-RU" sz="2650" dirty="0"/>
              <a:t>2. Документы, представленные налогоплательщиками в ходе проверок, содержали недостоверные сведения о фактах хозяйственной жизни, об объектах налогообложения (фактически создан фиктивный документооборот с целью неуплаты сумм налога); </a:t>
            </a:r>
          </a:p>
          <a:p>
            <a:r>
              <a:rPr lang="ru-RU" sz="2650" dirty="0"/>
              <a:t>3. Доказана согласованность действий налогоплательщика и его контрагентов;</a:t>
            </a:r>
          </a:p>
          <a:p>
            <a:r>
              <a:rPr lang="ru-RU" sz="2650" dirty="0"/>
              <a:t>4. Установлены организации, фактически выполнившие работы (оказавшие услуги, поставившие товары).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2026" y="396256"/>
            <a:ext cx="8580438" cy="1512167"/>
          </a:xfrm>
        </p:spPr>
        <p:txBody>
          <a:bodyPr/>
          <a:lstStyle/>
          <a:p>
            <a:r>
              <a:rPr lang="ru-RU" sz="3200" dirty="0" err="1">
                <a:solidFill>
                  <a:srgbClr val="FF0000"/>
                </a:solidFill>
              </a:rPr>
              <a:t>Правоприменение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Верховным судом РФ статьи </a:t>
            </a:r>
            <a:r>
              <a:rPr lang="ru-RU" sz="3200" dirty="0">
                <a:solidFill>
                  <a:srgbClr val="FF0000"/>
                </a:solidFill>
              </a:rPr>
              <a:t>54.1 НК </a:t>
            </a:r>
            <a:r>
              <a:rPr lang="ru-RU" sz="3200" dirty="0" smtClean="0">
                <a:solidFill>
                  <a:srgbClr val="FF0000"/>
                </a:solidFill>
              </a:rPr>
              <a:t>РФ </a:t>
            </a:r>
            <a:r>
              <a:rPr lang="ru-RU" sz="2300" dirty="0" smtClean="0">
                <a:solidFill>
                  <a:schemeClr val="accent6"/>
                </a:solidFill>
              </a:rPr>
              <a:t>(Определения от  24.04.2019 г. по делам №№ A32-16237/2018, А32-16243/2018</a:t>
            </a:r>
            <a:r>
              <a:rPr lang="ru-RU" sz="2300" dirty="0">
                <a:solidFill>
                  <a:schemeClr val="accent6"/>
                </a:solidFill>
              </a:rPr>
              <a:t>,</a:t>
            </a:r>
            <a:r>
              <a:rPr lang="ru-RU" sz="2300" dirty="0" smtClean="0">
                <a:solidFill>
                  <a:schemeClr val="accent6"/>
                </a:solidFill>
              </a:rPr>
              <a:t> А32-16300/2018)</a:t>
            </a:r>
            <a:endParaRPr lang="ru-RU" sz="2300" dirty="0">
              <a:solidFill>
                <a:schemeClr val="accent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779C1-1859-4A93-AA84-EEF930EF0E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9087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46600</TotalTime>
  <Words>716</Words>
  <Application>Microsoft Office PowerPoint</Application>
  <PresentationFormat>Произвольный</PresentationFormat>
  <Paragraphs>81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Present_FNS2012_A4</vt:lpstr>
      <vt:lpstr>  «Правоприменительная практика налоговых органов Новгородской области по налоговым спорам на примерах судебных актов, принятых в 2018-2019 годах. Практика работы территориальных налоговых органов по предупреждению налоговых нарушений»  </vt:lpstr>
      <vt:lpstr>Презентация PowerPoint</vt:lpstr>
      <vt:lpstr>Соотношение количества дел рассмотренных судами  и прошедших досудебное урегулирование  спора  </vt:lpstr>
      <vt:lpstr>Пункт 1 статьи 54.1 НК  </vt:lpstr>
      <vt:lpstr>Пункт 2 статьи 54.1 НК</vt:lpstr>
      <vt:lpstr>Правоприменение судами РФ ст. 54.1 НК РФ</vt:lpstr>
      <vt:lpstr>Правоприменение судами РФ ст. 54.1 НК РФ</vt:lpstr>
      <vt:lpstr>Правоприменение судами РФ ст. 54.1 НК РФ</vt:lpstr>
      <vt:lpstr>Правоприменение Верховным судом РФ статьи 54.1 НК РФ (Определения от  24.04.2019 г. по делам №№ A32-16237/2018, А32-16243/2018, А32-16300/2018)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Ларионова Татьяна Владимировна</cp:lastModifiedBy>
  <cp:revision>5538</cp:revision>
  <cp:lastPrinted>2018-02-19T15:18:42Z</cp:lastPrinted>
  <dcterms:created xsi:type="dcterms:W3CDTF">2013-04-18T07:19:29Z</dcterms:created>
  <dcterms:modified xsi:type="dcterms:W3CDTF">2019-09-03T05:01:52Z</dcterms:modified>
</cp:coreProperties>
</file>